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87" r:id="rId2"/>
    <p:sldId id="366" r:id="rId3"/>
    <p:sldId id="367" r:id="rId4"/>
    <p:sldId id="368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84" r:id="rId13"/>
    <p:sldId id="376" r:id="rId14"/>
    <p:sldId id="383" r:id="rId15"/>
    <p:sldId id="377" r:id="rId16"/>
    <p:sldId id="378" r:id="rId17"/>
    <p:sldId id="379" r:id="rId18"/>
    <p:sldId id="385" r:id="rId19"/>
    <p:sldId id="382" r:id="rId20"/>
    <p:sldId id="38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Organizaciona struktura TV stanice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719" y="76200"/>
            <a:ext cx="8032376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5062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Rad voznog parka (primer)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mobilnih ekipa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67004"/>
              </p:ext>
            </p:extLst>
          </p:nvPr>
        </p:nvGraphicFramePr>
        <p:xfrm>
          <a:off x="914400" y="2209800"/>
          <a:ext cx="5943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9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94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60"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 smena</a:t>
                      </a:r>
                      <a:endParaRPr lang="en-US" sz="2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II smena</a:t>
                      </a:r>
                      <a:endParaRPr lang="en-US" sz="2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III smena</a:t>
                      </a:r>
                      <a:endParaRPr lang="en-US" sz="2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07 – 15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15 – 23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22 -07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09 – 17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16 – 24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22 - 07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3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09 - 17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3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16 - 24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10 - 18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AutoShape 2" descr="http://www.wiltshire.gov.uk/images/15655/scaledcropped/651x366/resources/15655/cars-parked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299" y="3886200"/>
            <a:ext cx="4966301" cy="278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91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109728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nn-NO" sz="2400" dirty="0">
                <a:latin typeface="Corbel" pitchFamily="34" charset="0"/>
              </a:rPr>
              <a:t>buhvata osnovne tehničke kapacitete (punktove) za proizvodnju i emitovanje TV programa</a:t>
            </a:r>
            <a:endParaRPr lang="sr-Latn-RS" sz="2400" dirty="0">
              <a:latin typeface="Corbel" pitchFamily="34" charset="0"/>
            </a:endParaRPr>
          </a:p>
          <a:p>
            <a:pPr marL="10414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4375" lvl="1" indent="-3524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</a:t>
            </a:r>
            <a:r>
              <a:rPr lang="nn-NO" sz="2400" dirty="0">
                <a:latin typeface="Corbel" pitchFamily="34" charset="0"/>
              </a:rPr>
              <a:t>ad se obavlja u grupacijama na sledećim punktovima:</a:t>
            </a:r>
            <a:endParaRPr lang="sr-Latn-RS" sz="2400" dirty="0">
              <a:latin typeface="Corbel" pitchFamily="34" charset="0"/>
            </a:endParaRPr>
          </a:p>
          <a:p>
            <a:pPr marL="36195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nn-NO" sz="1400" dirty="0">
              <a:latin typeface="Corbel" pitchFamily="34" charset="0"/>
            </a:endParaRP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režija emitovanja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režija i studio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satelitska režija (external)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</a:t>
            </a: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ontaža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7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5062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 punktu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režije emitovanja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angažovaće se određene grupacije na sledećim radnim pozicijama: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300" dirty="0">
              <a:latin typeface="Corbel" pitchFamily="34" charset="0"/>
            </a:endParaRP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video mikser realizator </a:t>
            </a:r>
            <a:r>
              <a:rPr lang="vi-VN" sz="2400" dirty="0">
                <a:latin typeface="Corbel" pitchFamily="34" charset="0"/>
              </a:rPr>
              <a:t>(obavlja i funkciju tonskog realizatora)</a:t>
            </a: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sekretar režije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PLAY OUT</a:t>
            </a:r>
            <a:endParaRPr lang="vi-VN" sz="2400" dirty="0">
              <a:latin typeface="Corbel" pitchFamily="34" charset="0"/>
            </a:endParaRPr>
          </a:p>
          <a:p>
            <a:pPr marL="698500" lvl="1" indent="1968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realizator elektronsko grafičke obrade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8533" y="3581400"/>
            <a:ext cx="541866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04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0490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05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Na punktu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režije studija </a:t>
            </a:r>
            <a:r>
              <a:rPr lang="vi-VN" sz="2400" dirty="0">
                <a:latin typeface="Corbel" pitchFamily="34" charset="0"/>
              </a:rPr>
              <a:t>angažovaće se određene grupacije na sledećim radnim pozicijama: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95375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video mikser realizator</a:t>
            </a:r>
          </a:p>
          <a:p>
            <a:pPr marL="1095375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realizator el. graf. obrade</a:t>
            </a:r>
          </a:p>
          <a:p>
            <a:pPr marL="1095375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tonski realizator </a:t>
            </a:r>
          </a:p>
          <a:p>
            <a:pPr marL="1095375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sekretar režije 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(PLAY OUT)</a:t>
            </a:r>
          </a:p>
          <a:p>
            <a:pPr marL="1095375" lvl="1" indent="-2857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tehničko vođstvo </a:t>
            </a:r>
            <a:r>
              <a:rPr lang="vi-VN" sz="2400" dirty="0">
                <a:latin typeface="Corbel" pitchFamily="34" charset="0"/>
              </a:rPr>
              <a:t>(pripada sektoru tehnike - služba realizacije)</a:t>
            </a:r>
            <a:endParaRPr lang="vi-VN" sz="2400" b="1" dirty="0">
              <a:latin typeface="Corbel" pitchFamily="34" charset="0"/>
            </a:endParaRP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  </a:t>
            </a:r>
            <a:r>
              <a:rPr lang="vi-VN" sz="2400" b="1" dirty="0">
                <a:latin typeface="Corbel" pitchFamily="34" charset="0"/>
              </a:rPr>
              <a:t>kontrola kamere </a:t>
            </a:r>
            <a:r>
              <a:rPr lang="vi-VN" sz="2400" dirty="0">
                <a:latin typeface="Corbel" pitchFamily="34" charset="0"/>
              </a:rPr>
              <a:t>(pripada sektoru tehnike - služba realizacije)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  </a:t>
            </a:r>
            <a:r>
              <a:rPr lang="vi-VN" sz="2400" b="1" dirty="0">
                <a:latin typeface="Corbel" pitchFamily="34" charset="0"/>
              </a:rPr>
              <a:t>operater rasvete </a:t>
            </a:r>
            <a:r>
              <a:rPr lang="vi-VN" sz="2400" dirty="0">
                <a:latin typeface="Corbel" pitchFamily="34" charset="0"/>
              </a:rPr>
              <a:t>(operater rasvetnog stola)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184" y="2197079"/>
            <a:ext cx="3696516" cy="2463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06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0591800" cy="5257800"/>
          </a:xfrm>
        </p:spPr>
        <p:txBody>
          <a:bodyPr>
            <a:normAutofit lnSpcReduction="10000"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Na punktu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studija</a:t>
            </a:r>
            <a:r>
              <a:rPr lang="vi-VN" sz="2400" b="1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angažovaće se određene grupacije na sledećim radnim pozicijama: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kamerman</a:t>
            </a:r>
            <a:endParaRPr lang="vi-VN" sz="2400" b="1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asistent režije</a:t>
            </a:r>
            <a:endParaRPr lang="vi-VN" sz="2400" b="1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rasvetljivač</a:t>
            </a:r>
            <a:endParaRPr lang="vi-VN" sz="2400" b="1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mikroman</a:t>
            </a:r>
            <a:endParaRPr lang="vi-VN" sz="2400" b="1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scenski radnik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stilista</a:t>
            </a:r>
            <a:endParaRPr lang="vi-VN" sz="2400" b="1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šminker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garderober</a:t>
            </a:r>
            <a:endParaRPr lang="vi-VN" sz="24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3" name="Picture 3" descr="C:\Users\Pixi\Desktop\PKPixi\AU NOVI NOVI\slicice za pp\IMG_02221-1024x68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2743200"/>
            <a:ext cx="5562602" cy="371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91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0490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Na punktu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externala</a:t>
            </a:r>
            <a:r>
              <a:rPr lang="sr-Latn-RS" sz="2400" b="1" dirty="0">
                <a:latin typeface="Corbel" pitchFamily="34" charset="0"/>
              </a:rPr>
              <a:t> (satelitske režije) </a:t>
            </a:r>
            <a:r>
              <a:rPr lang="vi-VN" sz="2400" dirty="0">
                <a:latin typeface="Corbel" pitchFamily="34" charset="0"/>
              </a:rPr>
              <a:t>angažovaće se </a:t>
            </a:r>
            <a:r>
              <a:rPr lang="sr-Latn-RS" sz="2400" dirty="0">
                <a:latin typeface="Corbel" pitchFamily="34" charset="0"/>
              </a:rPr>
              <a:t>realizator satelitske režije čija je uloga</a:t>
            </a:r>
            <a:r>
              <a:rPr lang="vi-VN" sz="2400" dirty="0">
                <a:latin typeface="Corbel" pitchFamily="34" charset="0"/>
              </a:rPr>
              <a:t>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prijem signala agencijskih servisa</a:t>
            </a:r>
            <a:endParaRPr lang="vi-VN" sz="2400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prijem i snimanje matičneTV stanice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prijem i snimanje domaćih TV stanica putem kablovske mreže</a:t>
            </a:r>
            <a:endParaRPr lang="vi-VN" sz="2400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prijem i snimanje inostranih TV stanica putem satelitskog prijema</a:t>
            </a:r>
            <a:endParaRPr lang="vi-VN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0288" y="4581525"/>
            <a:ext cx="3931424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40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3538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montaži</a:t>
            </a:r>
            <a:r>
              <a:rPr lang="vi-VN" sz="2400" dirty="0">
                <a:latin typeface="Corbel" pitchFamily="34" charset="0"/>
              </a:rPr>
              <a:t> se obavlja povezivanje svih elemenata koji su ostvareni putem elektromagnetnog zapisa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00" dirty="0">
              <a:latin typeface="Corbel" pitchFamily="34" charset="0"/>
            </a:endParaRP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obrada video-audio snimka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snimanje OFF-a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presnimavanje i konvertovanje sa formata na format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snimanje fono izveštaja</a:t>
            </a:r>
          </a:p>
          <a:p>
            <a:pPr marL="990600" lvl="1" indent="17145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povezivanje snimljenih elemenata u dramaturšku celinu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353800" cy="53340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Pored </a:t>
            </a:r>
            <a:r>
              <a:rPr lang="sr-Latn-RS" sz="2400" b="1" dirty="0">
                <a:latin typeface="Corbel" pitchFamily="34" charset="0"/>
              </a:rPr>
              <a:t>montažera</a:t>
            </a:r>
            <a:r>
              <a:rPr lang="sr-Latn-RS" sz="2400" dirty="0">
                <a:latin typeface="Corbel" pitchFamily="34" charset="0"/>
              </a:rPr>
              <a:t>, u montaži za vreme obavljanja radnog procesa, zavisno od strukture programskog projekta, biće prisutan: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novinar</a:t>
            </a:r>
            <a:r>
              <a:rPr lang="sr-Latn-RS" sz="2400" dirty="0">
                <a:latin typeface="Corbel" pitchFamily="34" charset="0"/>
              </a:rPr>
              <a:t> (prilikom montaže priloga ili snimanja fono izveštaja)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autor</a:t>
            </a:r>
            <a:r>
              <a:rPr lang="sr-Latn-RS" sz="2400" dirty="0">
                <a:latin typeface="Corbel" pitchFamily="34" charset="0"/>
              </a:rPr>
              <a:t> (prilikom montaže emisije)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spiker</a:t>
            </a:r>
            <a:r>
              <a:rPr lang="sr-Latn-RS" sz="2400" dirty="0">
                <a:latin typeface="Corbel" pitchFamily="34" charset="0"/>
              </a:rPr>
              <a:t> (pri čitanju OFF-a)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reditelj</a:t>
            </a:r>
            <a:r>
              <a:rPr lang="sr-Latn-RS" sz="2400" dirty="0">
                <a:latin typeface="Corbel" pitchFamily="34" charset="0"/>
              </a:rPr>
              <a:t> (prilikom montaže programskog projekta)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sekretar režije</a:t>
            </a:r>
            <a:r>
              <a:rPr lang="sr-Latn-RS" sz="2400" dirty="0">
                <a:latin typeface="Corbel" pitchFamily="34" charset="0"/>
              </a:rPr>
              <a:t> (prilikom montaže programskog projekta)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realizacije i postprodukcije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8200" y="3429000"/>
            <a:ext cx="3389333" cy="254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51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106680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Odeljenje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arhiva</a:t>
            </a:r>
            <a:r>
              <a:rPr lang="sr-Latn-RS" sz="2400" dirty="0">
                <a:latin typeface="Corbel" pitchFamily="34" charset="0"/>
              </a:rPr>
              <a:t> je servisno odeljenje i predstavlja jedan od značajnih punktova gde su pohranjeni sledeći materijali: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900" dirty="0">
              <a:latin typeface="Corbel" pitchFamily="34" charset="0"/>
            </a:endParaRP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muzički materijali koji se koriste za muzičku podlogu u toku obrade emisije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kopija </a:t>
            </a:r>
            <a:r>
              <a:rPr lang="sr-Latn-RS" sz="2400" dirty="0">
                <a:latin typeface="Corbel" pitchFamily="34" charset="0"/>
              </a:rPr>
              <a:t>(projekat) </a:t>
            </a:r>
            <a:r>
              <a:rPr lang="vi-VN" sz="2400" dirty="0">
                <a:latin typeface="Corbel" pitchFamily="34" charset="0"/>
              </a:rPr>
              <a:t>elektronsko grafičke obrade koja se koristi u programu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sirov materijal (neobrađen)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izmontiran materijal (obrađen)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emisije TV stanice (sve što je emitovano)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pokrivalice (arhivski snimci za „pokrivanje“ priloga u vestima)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arhiva (videoteka)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5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11353800" cy="5257800"/>
          </a:xfrm>
        </p:spPr>
        <p:txBody>
          <a:bodyPr>
            <a:normAutofit/>
          </a:bodyPr>
          <a:lstStyle/>
          <a:p>
            <a:pPr marL="990600" lvl="1" indent="0" algn="just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špice emisija 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institucionalni džinglovi TV stanice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džinglovi TV emisija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foršpani za TV emisije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EPP spotovi</a:t>
            </a:r>
          </a:p>
          <a:p>
            <a:pPr marL="990600" lvl="1" indent="17145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prazne trake</a:t>
            </a:r>
            <a:r>
              <a:rPr lang="sr-Latn-RS" sz="2400" dirty="0">
                <a:latin typeface="Corbel" pitchFamily="34" charset="0"/>
              </a:rPr>
              <a:t> / memo kartice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arhiva (videoteka)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2286000"/>
            <a:ext cx="4838700" cy="322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15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5062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2400" dirty="0">
                <a:latin typeface="Corbel" pitchFamily="34" charset="0"/>
              </a:rPr>
              <a:t>u tehnološkom smislu nalazi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između sektora programa (programski zahtevi) i sektora </a:t>
            </a:r>
            <a:r>
              <a:rPr lang="sr-Latn-RS" sz="2400" dirty="0">
                <a:latin typeface="Corbel" pitchFamily="34" charset="0"/>
              </a:rPr>
              <a:t>tehnike </a:t>
            </a:r>
            <a:r>
              <a:rPr lang="vi-VN" sz="2400" dirty="0">
                <a:latin typeface="Corbel" pitchFamily="34" charset="0"/>
              </a:rPr>
              <a:t>(tehničke mogućnosti) 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o</a:t>
            </a:r>
            <a:r>
              <a:rPr lang="vi-VN" sz="2400" b="1" dirty="0">
                <a:latin typeface="Corbel" pitchFamily="34" charset="0"/>
              </a:rPr>
              <a:t>snovna funkcija</a:t>
            </a:r>
            <a:r>
              <a:rPr lang="sr-Latn-RS" sz="2400" b="1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planiranje</a:t>
            </a:r>
            <a:r>
              <a:rPr lang="vi-VN" sz="2400" dirty="0">
                <a:latin typeface="Corbel" pitchFamily="34" charset="0"/>
              </a:rPr>
              <a:t> (proizvodnje - obim i struktura, način i dinamika proizvodnje; tehničkih kapaciteta - način i dinamika realizacije kao i potrebni tehnički kapaciteti; kadrova za realizaciju - struktura, broj, vreme angažovanja)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priprem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(obezbeđenje svih potrebnih materijalno tehničkih uslova - tehnički kapaciteti, kadrovske potrebe i finansijski elementi)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realizacija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(snimanje ili ostvarenje direktnog prenosa)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finalizacija</a:t>
            </a:r>
            <a:r>
              <a:rPr lang="vi-VN" sz="2400" dirty="0">
                <a:latin typeface="Corbel" pitchFamily="34" charset="0"/>
              </a:rPr>
              <a:t> (postprodukcija audio video materijala, sinhronizacija, apliciranje elektronske grafike</a:t>
            </a:r>
            <a:r>
              <a:rPr lang="sr-Latn-RS" sz="2400" dirty="0">
                <a:latin typeface="Corbel" pitchFamily="34" charset="0"/>
              </a:rPr>
              <a:t>,</a:t>
            </a:r>
            <a:r>
              <a:rPr lang="vi-VN" sz="2400" dirty="0">
                <a:latin typeface="Corbel" pitchFamily="34" charset="0"/>
              </a:rPr>
              <a:t>  analiza ostvarenih i planiranih troškova)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Sektor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8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811000" cy="54102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 arhivi se obavlja: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pregled materijala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priprema programskih sadržaja za emitovanje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presnimavanje </a:t>
            </a:r>
            <a:r>
              <a:rPr lang="sr-Latn-RS" sz="2400" dirty="0">
                <a:latin typeface="Corbel" pitchFamily="34" charset="0"/>
              </a:rPr>
              <a:t>/ konvertovanje </a:t>
            </a:r>
            <a:r>
              <a:rPr lang="vi-VN" sz="2400" dirty="0">
                <a:latin typeface="Corbel" pitchFamily="34" charset="0"/>
              </a:rPr>
              <a:t>materijala</a:t>
            </a:r>
          </a:p>
          <a:p>
            <a:pPr marL="809625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izdavanje traka</a:t>
            </a:r>
            <a:r>
              <a:rPr lang="sr-Latn-RS" sz="2400" dirty="0">
                <a:latin typeface="Corbel" pitchFamily="34" charset="0"/>
              </a:rPr>
              <a:t> / memo kartica</a:t>
            </a:r>
            <a:endParaRPr lang="vi-VN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Radne pozicije u odeljenju arhive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990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  arhivar/asistent realizacije</a:t>
            </a:r>
          </a:p>
          <a:p>
            <a:pPr marL="990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latin typeface="Corbel" pitchFamily="34" charset="0"/>
              </a:rPr>
              <a:t>  stariji arhivar (dokumentarista)</a:t>
            </a: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1" y="3547315"/>
            <a:ext cx="4800600" cy="319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arhiva (videoteka)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2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2483" y="80088"/>
            <a:ext cx="8967033" cy="669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8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6586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obavlja poslove planiranja proizvodnje i emitovanja </a:t>
            </a:r>
            <a:r>
              <a:rPr lang="vi-VN" sz="2400" dirty="0">
                <a:latin typeface="Corbel" pitchFamily="34" charset="0"/>
              </a:rPr>
              <a:t>programa na osnovu programskih zahteva, određivanjem mogućih tehničkih kapaciteta i potrebnih kadrova koji opslužuju planirane tehničke kapacitete preko planskog odeljenja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poslovi organizacije </a:t>
            </a:r>
            <a:r>
              <a:rPr lang="sr-Latn-RS" sz="2400" dirty="0">
                <a:latin typeface="Corbel" pitchFamily="34" charset="0"/>
              </a:rPr>
              <a:t>tehnološkog procesa proizvodnje i emitovanja TV emisija/TV programa, kroz fazu pripreme, realizacije i finalizacije, obavljaju se preko odeljenja organizacije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izvršni producent </a:t>
            </a:r>
            <a:r>
              <a:rPr lang="vi-VN" sz="2400" dirty="0">
                <a:latin typeface="Corbel" pitchFamily="34" charset="0"/>
              </a:rPr>
              <a:t>planira i priprema produkciju programskih projekata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i ustanovljuje dinamiku produkcije i tehnološki proces za čitav korpus emisija pripadajućem TV centru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0210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Izvršna produkcija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062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Izvršna produkcija </a:t>
            </a:r>
            <a:r>
              <a:rPr lang="vi-VN" sz="2400" dirty="0">
                <a:latin typeface="Corbel" pitchFamily="34" charset="0"/>
              </a:rPr>
              <a:t>mora biti u funkciji uređivačke koncepcije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autonomno odluč</a:t>
            </a:r>
            <a:r>
              <a:rPr lang="sr-Latn-RS" sz="2400" dirty="0">
                <a:latin typeface="Corbel" pitchFamily="34" charset="0"/>
              </a:rPr>
              <a:t>uje</a:t>
            </a:r>
            <a:r>
              <a:rPr lang="vi-VN" sz="2400" dirty="0">
                <a:latin typeface="Corbel" pitchFamily="34" charset="0"/>
              </a:rPr>
              <a:t> o najoptimalnijem rešenju za ostvarenje datog programskog projekta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programski kolegijum i urednici </a:t>
            </a:r>
            <a:r>
              <a:rPr lang="sr-Latn-RS" sz="2400" dirty="0">
                <a:latin typeface="Corbel" pitchFamily="34" charset="0"/>
              </a:rPr>
              <a:t>ne mešaju se </a:t>
            </a:r>
            <a:r>
              <a:rPr lang="vi-VN" sz="2400" dirty="0">
                <a:latin typeface="Corbel" pitchFamily="34" charset="0"/>
              </a:rPr>
              <a:t>u način izvršenja (ko, gde, kako, sa kim, sa čim)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ovakva podela rada </a:t>
            </a:r>
            <a:r>
              <a:rPr lang="sr-Latn-RS" sz="2400" dirty="0">
                <a:latin typeface="Corbel" pitchFamily="34" charset="0"/>
              </a:rPr>
              <a:t>obezbeđuje: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kvalitetno osmišljavanje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precizno programiranje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optimalnu proizvodnju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Izvršna produkcija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01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5062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planira realizaciju proizvodnje </a:t>
            </a:r>
            <a:r>
              <a:rPr lang="vi-VN" sz="2400" dirty="0">
                <a:latin typeface="Corbel" pitchFamily="34" charset="0"/>
              </a:rPr>
              <a:t>i emitovanja programa na osnovu programskih zahteva, određivanjem potrebnih tehničkih kapaciteta, kao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 potrebnih kadrova </a:t>
            </a:r>
            <a:r>
              <a:rPr lang="vi-VN" sz="2400" dirty="0">
                <a:latin typeface="Corbel" pitchFamily="34" charset="0"/>
              </a:rPr>
              <a:t>koji opslužuju planirane tehničke kapacitete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uz prethodni dogovor sa koordinacijom programa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termini emitovanja programskih sadržaja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konstantnom međusobnom komunikacijom sa tehničkim sektorom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 eventualn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neispravnosti pojedinih tehničkih kapaciteta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reko sekretara produkcije i šefova grupacija dobijaju se sve potrebne informacije o raspoloživosti potrebnih kadrova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Plansko odeljenje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8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2776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nn-NO" sz="2400" dirty="0">
                <a:latin typeface="Corbel" pitchFamily="34" charset="0"/>
              </a:rPr>
              <a:t>zavisi od programske koncepcije, složenosti programskih projekata i dinamike sopstvene produkcije TV programa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i="1" dirty="0">
                <a:latin typeface="Corbel" pitchFamily="34" charset="0"/>
              </a:rPr>
              <a:t>Producenti</a:t>
            </a:r>
            <a:r>
              <a:rPr lang="sr-Latn-RS" sz="2400" dirty="0">
                <a:latin typeface="Corbel" pitchFamily="34" charset="0"/>
              </a:rPr>
              <a:t> – zaduženi za korpus emisija unutar programa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i="1" dirty="0">
                <a:latin typeface="Corbel" pitchFamily="34" charset="0"/>
              </a:rPr>
              <a:t>Organizator</a:t>
            </a:r>
            <a:r>
              <a:rPr lang="sr-Latn-RS" sz="2400" dirty="0">
                <a:latin typeface="Corbel" pitchFamily="34" charset="0"/>
              </a:rPr>
              <a:t> – zadužen za emisiju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i="1" dirty="0">
                <a:latin typeface="Corbel" pitchFamily="34" charset="0"/>
              </a:rPr>
              <a:t>Glavni organizator </a:t>
            </a:r>
            <a:r>
              <a:rPr lang="sr-Latn-RS" sz="2400" dirty="0">
                <a:latin typeface="Corbel" pitchFamily="34" charset="0"/>
              </a:rPr>
              <a:t>– dežurni organizator (vođa smene proizvodnje i emitovanja) 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i="1" dirty="0">
                <a:latin typeface="Corbel" pitchFamily="34" charset="0"/>
              </a:rPr>
              <a:t>Sekretar produkcije </a:t>
            </a:r>
            <a:r>
              <a:rPr lang="sr-Latn-RS" sz="2400" dirty="0">
                <a:latin typeface="Corbel" pitchFamily="34" charset="0"/>
              </a:rPr>
              <a:t>– administrativni poslovi za sektor produkcije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organizacije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1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9525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rukovodi supervizor realizacije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u svom sastavu služba ima sledeća odeljenja: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mobilnih ekipa</a:t>
            </a: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realizacije i postprodukcije</a:t>
            </a:r>
          </a:p>
          <a:p>
            <a:pPr marL="719138" lvl="1" indent="2714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odeljenje arhiva (videoteka)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Služba realizacije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97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10896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</a:pPr>
            <a:r>
              <a:rPr lang="nn-NO" sz="2400" dirty="0">
                <a:latin typeface="Corbel" pitchFamily="34" charset="0"/>
              </a:rPr>
              <a:t>Odeljenje mobilnih ekipa </a:t>
            </a:r>
            <a:r>
              <a:rPr lang="sr-Latn-RS" sz="2400" dirty="0">
                <a:latin typeface="Corbel" pitchFamily="34" charset="0"/>
              </a:rPr>
              <a:t>čine </a:t>
            </a:r>
            <a:r>
              <a:rPr lang="nn-NO" sz="2400" dirty="0">
                <a:latin typeface="Corbel" pitchFamily="34" charset="0"/>
              </a:rPr>
              <a:t>sledeće grupacije: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nn-NO" sz="900" dirty="0">
              <a:latin typeface="Corbel" pitchFamily="34" charset="0"/>
            </a:endParaRPr>
          </a:p>
          <a:p>
            <a:pPr marL="984250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ENG ekipe</a:t>
            </a:r>
          </a:p>
          <a:p>
            <a:pPr marL="984250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nn-NO" sz="2400" b="1" dirty="0">
                <a:solidFill>
                  <a:srgbClr val="C00000"/>
                </a:solidFill>
                <a:latin typeface="Corbel" pitchFamily="34" charset="0"/>
              </a:rPr>
              <a:t>vozni park</a:t>
            </a:r>
          </a:p>
          <a:p>
            <a:pPr marL="698500" lvl="1" indent="-342900" algn="just">
              <a:spcBef>
                <a:spcPts val="0"/>
              </a:spcBef>
              <a:buClr>
                <a:schemeClr val="accent1"/>
              </a:buClr>
              <a:buSzPct val="80000"/>
            </a:pPr>
            <a:endParaRPr lang="nn-NO" sz="6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Tokom smene, dispoziciju ENG ekipa određuje glavni organizator proizvodnje i emitovanja na osnovu dnevnog plana i vanrednih zahteva iz DESK-a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6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Rad ENG ekipa (primer)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nn-NO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Odeljenje mobilnih ekipa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466042"/>
              </p:ext>
            </p:extLst>
          </p:nvPr>
        </p:nvGraphicFramePr>
        <p:xfrm>
          <a:off x="6172201" y="3810000"/>
          <a:ext cx="5791200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2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0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5300"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 smena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II smena</a:t>
                      </a:r>
                      <a:endParaRPr lang="en-US" sz="20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III smena</a:t>
                      </a:r>
                      <a:endParaRPr 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08</a:t>
                      </a:r>
                      <a:r>
                        <a:rPr lang="sr-Latn-RS" sz="2000" baseline="0" dirty="0"/>
                        <a:t> – 16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16 – 24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24 - 08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09 – 17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2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16 – 24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3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09 – 17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3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17 - 24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4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10 – 18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5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/>
                        <a:t>11 -19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3673" y="4295776"/>
            <a:ext cx="3306127" cy="247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25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3129</TotalTime>
  <Words>980</Words>
  <Application>Microsoft Office PowerPoint</Application>
  <PresentationFormat>Widescreen</PresentationFormat>
  <Paragraphs>257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Sektor produkcije</vt:lpstr>
      <vt:lpstr>PowerPoint Presentation</vt:lpstr>
      <vt:lpstr>Izvršna produkcija</vt:lpstr>
      <vt:lpstr>Izvršna produkcija</vt:lpstr>
      <vt:lpstr>Plansko odeljenje</vt:lpstr>
      <vt:lpstr>Odeljenje organizacije</vt:lpstr>
      <vt:lpstr>Služba realizacije</vt:lpstr>
      <vt:lpstr>Odeljenje mobilnih ekipa</vt:lpstr>
      <vt:lpstr>Odeljenje mobilnih ekipa</vt:lpstr>
      <vt:lpstr>Odeljenje realizacije i postprodukcije</vt:lpstr>
      <vt:lpstr>Odeljenje realizacije i postprodukcije</vt:lpstr>
      <vt:lpstr>Odeljenje realizacije i postprodukcije</vt:lpstr>
      <vt:lpstr>Odeljenje realizacije i postprodukcije</vt:lpstr>
      <vt:lpstr>Odeljenje realizacije i postprodukcije</vt:lpstr>
      <vt:lpstr>Odeljenje realizacije i postprodukcije</vt:lpstr>
      <vt:lpstr>Odeljenje realizacije i postprodukcije</vt:lpstr>
      <vt:lpstr>Odeljenje arhiva (videoteka)</vt:lpstr>
      <vt:lpstr>Odeljenje arhiva (videoteka)</vt:lpstr>
      <vt:lpstr>Odeljenje arhiva (videoteka)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692</cp:revision>
  <dcterms:created xsi:type="dcterms:W3CDTF">2006-08-16T00:00:00Z</dcterms:created>
  <dcterms:modified xsi:type="dcterms:W3CDTF">2025-08-06T16:36:41Z</dcterms:modified>
</cp:coreProperties>
</file>